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  <p:sldId id="259" r:id="rId3"/>
    <p:sldId id="265" r:id="rId4"/>
    <p:sldId id="258" r:id="rId5"/>
    <p:sldId id="261" r:id="rId6"/>
    <p:sldId id="260" r:id="rId7"/>
    <p:sldId id="257" r:id="rId8"/>
    <p:sldId id="263" r:id="rId9"/>
    <p:sldId id="262" r:id="rId1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9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11/8/2019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4947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11/8/2019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9839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11/8/2019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428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11/8/2019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8592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11/8/2019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4244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11/8/2019</a:t>
            </a:fld>
            <a:endParaRPr lang="en-US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1511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11/8/2019</a:t>
            </a:fld>
            <a:endParaRPr lang="en-US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7166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11/8/2019</a:t>
            </a:fld>
            <a:endParaRPr lang="en-US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9042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11/8/2019</a:t>
            </a:fld>
            <a:endParaRPr lang="en-US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10349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11/8/2019</a:t>
            </a:fld>
            <a:endParaRPr lang="en-US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9387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11/8/2019</a:t>
            </a:fld>
            <a:endParaRPr lang="en-US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7109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11/8/2019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5420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ospectgestion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366828" y="530869"/>
            <a:ext cx="8637073" cy="2541431"/>
          </a:xfrm>
        </p:spPr>
        <p:txBody>
          <a:bodyPr>
            <a:normAutofit/>
          </a:bodyPr>
          <a:lstStyle/>
          <a:p>
            <a:r>
              <a:rPr lang="fr-CA" sz="4800" dirty="0" smtClean="0"/>
              <a:t>Exercer son leadership en contexte d’incertitude et d’ambiguïté</a:t>
            </a:r>
            <a:endParaRPr lang="fr-CA" sz="48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366828" y="4222865"/>
            <a:ext cx="8504069" cy="1183735"/>
          </a:xfrm>
        </p:spPr>
        <p:txBody>
          <a:bodyPr/>
          <a:lstStyle/>
          <a:p>
            <a:pPr algn="ctr"/>
            <a:r>
              <a:rPr lang="fr-CA" dirty="0" smtClean="0"/>
              <a:t>Délégation des </a:t>
            </a:r>
            <a:r>
              <a:rPr lang="fr-CA" smtClean="0"/>
              <a:t>chefs d’établissements</a:t>
            </a:r>
            <a:endParaRPr lang="fr-CA" dirty="0" smtClean="0"/>
          </a:p>
          <a:p>
            <a:pPr algn="ctr"/>
            <a:r>
              <a:rPr lang="fr-CA" dirty="0" smtClean="0"/>
              <a:t>des écoles catholiques de Paris (novembre 2019)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093807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CA" b="1" dirty="0" smtClean="0"/>
              <a:t>Objectifs de cette « conférence »</a:t>
            </a:r>
            <a:endParaRPr lang="fr-CA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A" sz="3200" dirty="0" smtClean="0"/>
              <a:t>Susciter une réflexion sur le rôle et la place du directeur ou de la directrice d’école dans le contexte actuel.</a:t>
            </a:r>
          </a:p>
          <a:p>
            <a:r>
              <a:rPr lang="fr-CA" sz="3200" dirty="0" smtClean="0"/>
              <a:t>Vous amener à réfléchir sur vous-mêmes et votre propre cheminement.</a:t>
            </a:r>
          </a:p>
          <a:p>
            <a:r>
              <a:rPr lang="fr-CA" sz="3200" dirty="0" smtClean="0"/>
              <a:t>Favoriser l’apprentissage d’une prise de distance salutaire à tout exercice de leadership.</a:t>
            </a:r>
          </a:p>
          <a:p>
            <a:r>
              <a:rPr lang="fr-CA" sz="3200" dirty="0" smtClean="0"/>
              <a:t>Susciter, chez-vous, l’envie d’apprendre à vous détacher, sans vous désintéresser de votre travail.</a:t>
            </a:r>
            <a:endParaRPr lang="fr-CA" sz="3200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909889" y="6308726"/>
            <a:ext cx="36782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400" b="1" i="1" dirty="0"/>
              <a:t>©Prospect Gestion (tous droits réservés)</a:t>
            </a:r>
          </a:p>
        </p:txBody>
      </p:sp>
    </p:spTree>
    <p:extLst>
      <p:ext uri="{BB962C8B-B14F-4D97-AF65-F5344CB8AC3E}">
        <p14:creationId xmlns:p14="http://schemas.microsoft.com/office/powerpoint/2010/main" val="1900975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CA" b="1" dirty="0" smtClean="0"/>
              <a:t>Éléments de contexte général</a:t>
            </a:r>
            <a:endParaRPr lang="fr-CA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A" sz="3200" dirty="0" smtClean="0"/>
              <a:t>Une incertitude qui amène les personnes à se replier sur elles-mêmes.</a:t>
            </a:r>
          </a:p>
          <a:p>
            <a:r>
              <a:rPr lang="fr-CA" sz="3200" dirty="0" smtClean="0"/>
              <a:t>Une mission éducative qui a perdu de son lustre et de son aura.</a:t>
            </a:r>
          </a:p>
          <a:p>
            <a:r>
              <a:rPr lang="fr-CA" sz="3200" dirty="0" smtClean="0"/>
              <a:t>Des problématiques où l’image compte plus que la réalité.</a:t>
            </a:r>
          </a:p>
          <a:p>
            <a:r>
              <a:rPr lang="fr-CA" sz="3200" dirty="0" smtClean="0"/>
              <a:t>Un effritement de plus en plus grand du facteur temps.</a:t>
            </a:r>
          </a:p>
          <a:p>
            <a:r>
              <a:rPr lang="fr-CA" sz="3200" dirty="0" smtClean="0"/>
              <a:t>Une inconstance du monde politique.</a:t>
            </a:r>
            <a:endParaRPr lang="fr-CA" sz="3200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909889" y="6308726"/>
            <a:ext cx="36782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400" b="1" i="1" dirty="0"/>
              <a:t>©Prospect Gestion (tous droits réservés)</a:t>
            </a:r>
          </a:p>
        </p:txBody>
      </p:sp>
    </p:spTree>
    <p:extLst>
      <p:ext uri="{BB962C8B-B14F-4D97-AF65-F5344CB8AC3E}">
        <p14:creationId xmlns:p14="http://schemas.microsoft.com/office/powerpoint/2010/main" val="668853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CA" b="1" dirty="0" smtClean="0"/>
              <a:t>Sources d’ambiguïté</a:t>
            </a:r>
            <a:endParaRPr lang="fr-CA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CA" sz="3200" dirty="0" smtClean="0"/>
              <a:t>La multitude d’opinions à l’égard de l’éducation.</a:t>
            </a:r>
          </a:p>
          <a:p>
            <a:r>
              <a:rPr lang="fr-CA" sz="3200" dirty="0" smtClean="0"/>
              <a:t>L’étendue </a:t>
            </a:r>
            <a:r>
              <a:rPr lang="fr-CA" sz="3200" dirty="0" smtClean="0"/>
              <a:t>des attentes perceptuelles contradictoires de la part des mandataires, des enseignants, des parents, des élèves et de la communauté.</a:t>
            </a:r>
          </a:p>
          <a:p>
            <a:r>
              <a:rPr lang="fr-CA" sz="3200" dirty="0"/>
              <a:t>L’éventail significatif des tâches dévolues aux directeurs et directrices d’école malgré le caractère parfois équivoque de son statut.</a:t>
            </a:r>
          </a:p>
          <a:p>
            <a:r>
              <a:rPr lang="fr-CA" sz="3200" dirty="0" smtClean="0"/>
              <a:t>La </a:t>
            </a:r>
            <a:r>
              <a:rPr lang="fr-CA" sz="3200" dirty="0" smtClean="0"/>
              <a:t>concomitance, chez plusieurs, du double rôle d’enseignant et de directeur.</a:t>
            </a:r>
            <a:endParaRPr lang="fr-CA" sz="3200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909889" y="6308726"/>
            <a:ext cx="36782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400" b="1" i="1" dirty="0"/>
              <a:t>©Prospect Gestion (tous droits réservés)</a:t>
            </a:r>
          </a:p>
        </p:txBody>
      </p:sp>
    </p:spTree>
    <p:extLst>
      <p:ext uri="{BB962C8B-B14F-4D97-AF65-F5344CB8AC3E}">
        <p14:creationId xmlns:p14="http://schemas.microsoft.com/office/powerpoint/2010/main" val="921503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CA" b="1" dirty="0" smtClean="0"/>
              <a:t>Le cheminement vers </a:t>
            </a:r>
            <a:r>
              <a:rPr lang="fr-CA" b="1" dirty="0" smtClean="0"/>
              <a:t>un réel leadership </a:t>
            </a:r>
            <a:endParaRPr lang="fr-CA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A" sz="3200" dirty="0" smtClean="0"/>
              <a:t>Mieux comprendre le </a:t>
            </a:r>
            <a:r>
              <a:rPr lang="fr-CA" sz="3200" dirty="0" smtClean="0"/>
              <a:t>passage de l’enseignement à la direction qui est véritablement un « saut » managérial.</a:t>
            </a:r>
          </a:p>
          <a:p>
            <a:r>
              <a:rPr lang="fr-CA" sz="3200" dirty="0" smtClean="0"/>
              <a:t>Énoncer une </a:t>
            </a:r>
            <a:r>
              <a:rPr lang="fr-CA" sz="3200" dirty="0" smtClean="0"/>
              <a:t>vision mobilisatrice qui résulte de ce qui nous fait réellement carburer.</a:t>
            </a:r>
          </a:p>
          <a:p>
            <a:r>
              <a:rPr lang="fr-CA" sz="3200" dirty="0" smtClean="0"/>
              <a:t>Mettre en œuvre une </a:t>
            </a:r>
            <a:r>
              <a:rPr lang="fr-CA" sz="3200" dirty="0" smtClean="0"/>
              <a:t>méthode de suivi qui emprunte davantage à l’intégration qu’à la coordination.</a:t>
            </a:r>
          </a:p>
          <a:p>
            <a:r>
              <a:rPr lang="fr-CA" sz="3200" dirty="0" smtClean="0"/>
              <a:t>Développer l’apprentissage </a:t>
            </a:r>
            <a:r>
              <a:rPr lang="fr-CA" sz="3200" dirty="0" smtClean="0"/>
              <a:t>de la constance dans l’incertitude du </a:t>
            </a:r>
            <a:r>
              <a:rPr lang="fr-CA" sz="3200" dirty="0" smtClean="0"/>
              <a:t>quotidien (image du phare).</a:t>
            </a:r>
            <a:endParaRPr lang="fr-CA" sz="3200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909889" y="6308726"/>
            <a:ext cx="36782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400" b="1" i="1" dirty="0"/>
              <a:t>©Prospect Gestion (tous droits réservés)</a:t>
            </a:r>
          </a:p>
        </p:txBody>
      </p:sp>
    </p:spTree>
    <p:extLst>
      <p:ext uri="{BB962C8B-B14F-4D97-AF65-F5344CB8AC3E}">
        <p14:creationId xmlns:p14="http://schemas.microsoft.com/office/powerpoint/2010/main" val="645943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CA" b="1" dirty="0" smtClean="0"/>
              <a:t>Les composantes du leadership</a:t>
            </a:r>
            <a:endParaRPr lang="fr-CA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A" sz="3200" dirty="0" smtClean="0"/>
              <a:t>Une partie </a:t>
            </a:r>
            <a:r>
              <a:rPr lang="fr-CA" sz="3200" b="1" dirty="0" smtClean="0"/>
              <a:t>pouvoir – autorité </a:t>
            </a:r>
            <a:r>
              <a:rPr lang="fr-CA" sz="3200" dirty="0" smtClean="0"/>
              <a:t>dont l’affirmation doit être la plus rare possible en lien avec une bonne compréhension du rôle et de la mission de l’établissement.</a:t>
            </a:r>
          </a:p>
          <a:p>
            <a:r>
              <a:rPr lang="fr-CA" sz="3200" dirty="0" smtClean="0"/>
              <a:t>Une partie </a:t>
            </a:r>
            <a:r>
              <a:rPr lang="fr-CA" sz="3200" b="1" dirty="0" smtClean="0"/>
              <a:t>puissance – influence </a:t>
            </a:r>
            <a:r>
              <a:rPr lang="fr-CA" sz="3200" dirty="0" smtClean="0"/>
              <a:t>qui transite par des actions  (et non des activités) dont la cohérence est essentielle et en lien constant avec une vision partagée.</a:t>
            </a:r>
          </a:p>
          <a:p>
            <a:r>
              <a:rPr lang="fr-CA" sz="3200" dirty="0" smtClean="0"/>
              <a:t>Une partie </a:t>
            </a:r>
            <a:r>
              <a:rPr lang="fr-CA" sz="3200" b="1" dirty="0" smtClean="0"/>
              <a:t>politique – relations </a:t>
            </a:r>
            <a:r>
              <a:rPr lang="fr-CA" sz="3200" dirty="0" smtClean="0"/>
              <a:t>qui découle essentiellement de notre façon d’être et en lien étroit avec notre </a:t>
            </a:r>
            <a:r>
              <a:rPr lang="fr-CA" sz="3200" dirty="0" smtClean="0"/>
              <a:t>propre sécurité intérieure.</a:t>
            </a:r>
            <a:endParaRPr lang="fr-CA" sz="3200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909889" y="6308726"/>
            <a:ext cx="36782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400" b="1" i="1" dirty="0"/>
              <a:t>©Prospect Gestion (tous droits réservés)</a:t>
            </a:r>
          </a:p>
        </p:txBody>
      </p:sp>
    </p:spTree>
    <p:extLst>
      <p:ext uri="{BB962C8B-B14F-4D97-AF65-F5344CB8AC3E}">
        <p14:creationId xmlns:p14="http://schemas.microsoft.com/office/powerpoint/2010/main" val="1022540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5735638" y="1628775"/>
            <a:ext cx="4032250" cy="1079500"/>
          </a:xfrm>
          <a:prstGeom prst="ellipse">
            <a:avLst/>
          </a:prstGeom>
          <a:solidFill>
            <a:srgbClr val="892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CA" dirty="0">
              <a:solidFill>
                <a:schemeClr val="bg1"/>
              </a:solidFill>
            </a:endParaRPr>
          </a:p>
        </p:txBody>
      </p:sp>
      <p:sp>
        <p:nvSpPr>
          <p:cNvPr id="7" name="Ellipse 6"/>
          <p:cNvSpPr/>
          <p:nvPr/>
        </p:nvSpPr>
        <p:spPr>
          <a:xfrm>
            <a:off x="4943475" y="2781300"/>
            <a:ext cx="4032250" cy="1079500"/>
          </a:xfrm>
          <a:prstGeom prst="ellipse">
            <a:avLst/>
          </a:prstGeom>
          <a:solidFill>
            <a:srgbClr val="892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CA"/>
          </a:p>
        </p:txBody>
      </p:sp>
      <p:sp>
        <p:nvSpPr>
          <p:cNvPr id="8" name="Ellipse 7"/>
          <p:cNvSpPr/>
          <p:nvPr/>
        </p:nvSpPr>
        <p:spPr>
          <a:xfrm>
            <a:off x="4224338" y="3933825"/>
            <a:ext cx="4032250" cy="1079500"/>
          </a:xfrm>
          <a:prstGeom prst="ellipse">
            <a:avLst/>
          </a:prstGeom>
          <a:solidFill>
            <a:srgbClr val="892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CA"/>
          </a:p>
        </p:txBody>
      </p:sp>
      <p:sp>
        <p:nvSpPr>
          <p:cNvPr id="9" name="Ellipse 8"/>
          <p:cNvSpPr/>
          <p:nvPr/>
        </p:nvSpPr>
        <p:spPr>
          <a:xfrm>
            <a:off x="3359150" y="5084764"/>
            <a:ext cx="4032250" cy="1081087"/>
          </a:xfrm>
          <a:prstGeom prst="ellipse">
            <a:avLst/>
          </a:prstGeom>
          <a:solidFill>
            <a:srgbClr val="892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CA"/>
          </a:p>
        </p:txBody>
      </p:sp>
      <p:sp>
        <p:nvSpPr>
          <p:cNvPr id="122886" name="ZoneTexte 10"/>
          <p:cNvSpPr txBox="1">
            <a:spLocks noChangeArrowheads="1"/>
          </p:cNvSpPr>
          <p:nvPr/>
        </p:nvSpPr>
        <p:spPr bwMode="auto">
          <a:xfrm>
            <a:off x="6024564" y="1916113"/>
            <a:ext cx="34559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CA" altLang="fr-FR">
                <a:solidFill>
                  <a:schemeClr val="bg1"/>
                </a:solidFill>
              </a:rPr>
              <a:t>Connaissance de soi</a:t>
            </a:r>
          </a:p>
        </p:txBody>
      </p:sp>
      <p:sp>
        <p:nvSpPr>
          <p:cNvPr id="122887" name="ZoneTexte 11"/>
          <p:cNvSpPr txBox="1">
            <a:spLocks noChangeArrowheads="1"/>
          </p:cNvSpPr>
          <p:nvPr/>
        </p:nvSpPr>
        <p:spPr bwMode="auto">
          <a:xfrm>
            <a:off x="5232400" y="3068638"/>
            <a:ext cx="34559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CA" altLang="fr-FR">
                <a:solidFill>
                  <a:schemeClr val="bg1"/>
                </a:solidFill>
              </a:rPr>
              <a:t>Image de soi</a:t>
            </a:r>
          </a:p>
        </p:txBody>
      </p:sp>
      <p:sp>
        <p:nvSpPr>
          <p:cNvPr id="122888" name="ZoneTexte 12"/>
          <p:cNvSpPr txBox="1">
            <a:spLocks noChangeArrowheads="1"/>
          </p:cNvSpPr>
          <p:nvPr/>
        </p:nvSpPr>
        <p:spPr bwMode="auto">
          <a:xfrm>
            <a:off x="4583114" y="4221163"/>
            <a:ext cx="34575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CA" altLang="fr-FR">
                <a:solidFill>
                  <a:schemeClr val="bg1"/>
                </a:solidFill>
              </a:rPr>
              <a:t>Notre expérience</a:t>
            </a:r>
          </a:p>
        </p:txBody>
      </p:sp>
      <p:sp>
        <p:nvSpPr>
          <p:cNvPr id="122889" name="ZoneTexte 13"/>
          <p:cNvSpPr txBox="1">
            <a:spLocks noChangeArrowheads="1"/>
          </p:cNvSpPr>
          <p:nvPr/>
        </p:nvSpPr>
        <p:spPr bwMode="auto">
          <a:xfrm>
            <a:off x="3648075" y="5373688"/>
            <a:ext cx="34559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CA" altLang="fr-FR">
                <a:solidFill>
                  <a:schemeClr val="bg1"/>
                </a:solidFill>
              </a:rPr>
              <a:t>Notre expertise</a:t>
            </a:r>
          </a:p>
        </p:txBody>
      </p:sp>
      <p:sp>
        <p:nvSpPr>
          <p:cNvPr id="15" name="Flèche courbée vers la gauche 14"/>
          <p:cNvSpPr/>
          <p:nvPr/>
        </p:nvSpPr>
        <p:spPr>
          <a:xfrm rot="12067264">
            <a:off x="3000376" y="4581525"/>
            <a:ext cx="358775" cy="863600"/>
          </a:xfrm>
          <a:prstGeom prst="curvedLeftArrow">
            <a:avLst/>
          </a:prstGeom>
          <a:solidFill>
            <a:srgbClr val="892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CA">
              <a:solidFill>
                <a:schemeClr val="tx1"/>
              </a:solidFill>
            </a:endParaRPr>
          </a:p>
        </p:txBody>
      </p:sp>
      <p:sp>
        <p:nvSpPr>
          <p:cNvPr id="18" name="Flèche courbée vers la gauche 17"/>
          <p:cNvSpPr/>
          <p:nvPr/>
        </p:nvSpPr>
        <p:spPr>
          <a:xfrm rot="12067264">
            <a:off x="3935413" y="3176588"/>
            <a:ext cx="360362" cy="863600"/>
          </a:xfrm>
          <a:prstGeom prst="curvedLeftArrow">
            <a:avLst/>
          </a:prstGeom>
          <a:solidFill>
            <a:srgbClr val="892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CA">
              <a:solidFill>
                <a:schemeClr val="tx1"/>
              </a:solidFill>
            </a:endParaRPr>
          </a:p>
        </p:txBody>
      </p:sp>
      <p:sp>
        <p:nvSpPr>
          <p:cNvPr id="19" name="Flèche courbée vers la gauche 18"/>
          <p:cNvSpPr/>
          <p:nvPr/>
        </p:nvSpPr>
        <p:spPr>
          <a:xfrm rot="12863344">
            <a:off x="5014913" y="1808164"/>
            <a:ext cx="360362" cy="865187"/>
          </a:xfrm>
          <a:prstGeom prst="curvedLeftArrow">
            <a:avLst/>
          </a:prstGeom>
          <a:solidFill>
            <a:srgbClr val="892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CA">
              <a:solidFill>
                <a:schemeClr val="tx1"/>
              </a:solidFill>
            </a:endParaRPr>
          </a:p>
        </p:txBody>
      </p:sp>
      <p:sp>
        <p:nvSpPr>
          <p:cNvPr id="122893" name="Rectangle 3"/>
          <p:cNvSpPr>
            <a:spLocks noChangeArrowheads="1"/>
          </p:cNvSpPr>
          <p:nvPr/>
        </p:nvSpPr>
        <p:spPr bwMode="auto">
          <a:xfrm>
            <a:off x="2909889" y="6308726"/>
            <a:ext cx="36782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400" b="1" i="1" dirty="0"/>
              <a:t>©Prospect Gestion (tous droits réservés)</a:t>
            </a:r>
          </a:p>
        </p:txBody>
      </p:sp>
      <p:sp>
        <p:nvSpPr>
          <p:cNvPr id="17" name="Ellipse 16"/>
          <p:cNvSpPr/>
          <p:nvPr/>
        </p:nvSpPr>
        <p:spPr>
          <a:xfrm>
            <a:off x="6383338" y="333375"/>
            <a:ext cx="4032250" cy="1079500"/>
          </a:xfrm>
          <a:prstGeom prst="ellipse">
            <a:avLst/>
          </a:prstGeom>
          <a:solidFill>
            <a:srgbClr val="892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CA"/>
          </a:p>
        </p:txBody>
      </p:sp>
      <p:sp>
        <p:nvSpPr>
          <p:cNvPr id="122895" name="ZoneTexte 10"/>
          <p:cNvSpPr txBox="1">
            <a:spLocks noChangeArrowheads="1"/>
          </p:cNvSpPr>
          <p:nvPr/>
        </p:nvSpPr>
        <p:spPr bwMode="auto">
          <a:xfrm>
            <a:off x="6743700" y="620713"/>
            <a:ext cx="34559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CA" altLang="fr-FR">
                <a:solidFill>
                  <a:schemeClr val="bg1"/>
                </a:solidFill>
              </a:rPr>
              <a:t>Conscience de soi</a:t>
            </a:r>
          </a:p>
        </p:txBody>
      </p:sp>
      <p:sp>
        <p:nvSpPr>
          <p:cNvPr id="21" name="Flèche courbée vers la gauche 20"/>
          <p:cNvSpPr/>
          <p:nvPr/>
        </p:nvSpPr>
        <p:spPr>
          <a:xfrm rot="12570575">
            <a:off x="5675313" y="649289"/>
            <a:ext cx="330200" cy="923925"/>
          </a:xfrm>
          <a:prstGeom prst="curvedLeftArrow">
            <a:avLst>
              <a:gd name="adj1" fmla="val 25000"/>
              <a:gd name="adj2" fmla="val 50000"/>
              <a:gd name="adj3" fmla="val 54421"/>
            </a:avLst>
          </a:prstGeom>
          <a:solidFill>
            <a:srgbClr val="892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CA">
              <a:solidFill>
                <a:schemeClr val="tx1"/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634314" y="518984"/>
            <a:ext cx="331984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 smtClean="0"/>
              <a:t>Cartographie de la sécurité intérieure</a:t>
            </a:r>
            <a:r>
              <a:rPr lang="fr-CA" sz="1600" b="1" dirty="0" smtClean="0"/>
              <a:t>:</a:t>
            </a:r>
          </a:p>
          <a:p>
            <a:endParaRPr lang="fr-CA" sz="1600" dirty="0"/>
          </a:p>
          <a:p>
            <a:r>
              <a:rPr lang="fr-CA" sz="1600" b="1" dirty="0" smtClean="0"/>
              <a:t>Décodage de notre propre réalité</a:t>
            </a:r>
            <a:endParaRPr lang="fr-CA" sz="1600" b="1" dirty="0"/>
          </a:p>
        </p:txBody>
      </p:sp>
      <p:sp>
        <p:nvSpPr>
          <p:cNvPr id="3" name="ZoneTexte 2"/>
          <p:cNvSpPr txBox="1"/>
          <p:nvPr/>
        </p:nvSpPr>
        <p:spPr>
          <a:xfrm>
            <a:off x="1919417" y="5697150"/>
            <a:ext cx="6013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200" b="1" dirty="0" smtClean="0"/>
              <a:t>savoir</a:t>
            </a:r>
            <a:endParaRPr lang="fr-CA" sz="1200" b="1" dirty="0"/>
          </a:p>
        </p:txBody>
      </p:sp>
      <p:sp>
        <p:nvSpPr>
          <p:cNvPr id="20" name="ZoneTexte 19"/>
          <p:cNvSpPr txBox="1"/>
          <p:nvPr/>
        </p:nvSpPr>
        <p:spPr>
          <a:xfrm>
            <a:off x="1721708" y="4499725"/>
            <a:ext cx="110217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200" b="1" dirty="0" smtClean="0"/>
              <a:t>Savoir - faire</a:t>
            </a:r>
            <a:endParaRPr lang="fr-CA" sz="1200" b="1" dirty="0"/>
          </a:p>
        </p:txBody>
      </p:sp>
      <p:sp>
        <p:nvSpPr>
          <p:cNvPr id="22" name="ZoneTexte 21"/>
          <p:cNvSpPr txBox="1"/>
          <p:nvPr/>
        </p:nvSpPr>
        <p:spPr>
          <a:xfrm>
            <a:off x="1812324" y="3331389"/>
            <a:ext cx="9679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200" b="1" dirty="0" smtClean="0"/>
              <a:t>Savoir - être</a:t>
            </a:r>
            <a:endParaRPr lang="fr-CA" sz="1200" b="1" dirty="0"/>
          </a:p>
        </p:txBody>
      </p:sp>
    </p:spTree>
    <p:extLst>
      <p:ext uri="{BB962C8B-B14F-4D97-AF65-F5344CB8AC3E}">
        <p14:creationId xmlns:p14="http://schemas.microsoft.com/office/powerpoint/2010/main" val="1230381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CA" dirty="0" smtClean="0"/>
              <a:t>Suis-je leader?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CA" b="1" dirty="0" smtClean="0"/>
              <a:t>Ai-je une véritable vision </a:t>
            </a:r>
            <a:r>
              <a:rPr lang="fr-CA" b="1" dirty="0" smtClean="0"/>
              <a:t>(</a:t>
            </a:r>
            <a:r>
              <a:rPr lang="fr-CA" dirty="0" smtClean="0"/>
              <a:t>différente de la </a:t>
            </a:r>
            <a:r>
              <a:rPr lang="fr-CA" b="1" dirty="0" smtClean="0"/>
              <a:t>mission) </a:t>
            </a:r>
            <a:r>
              <a:rPr lang="fr-CA" dirty="0" smtClean="0"/>
              <a:t>qui </a:t>
            </a:r>
            <a:r>
              <a:rPr lang="fr-CA" dirty="0" smtClean="0"/>
              <a:t>teinte chacune de mes actions et inspire mon quotidien au point d’y être fortement identifié (e) ?</a:t>
            </a:r>
          </a:p>
          <a:p>
            <a:r>
              <a:rPr lang="fr-CA" b="1" dirty="0" smtClean="0"/>
              <a:t>Ai-je une lecture continue de mon environnement </a:t>
            </a:r>
            <a:r>
              <a:rPr lang="fr-CA" dirty="0" smtClean="0"/>
              <a:t>qui me simplifie la tâche d’anticiper les écueils et de saisir les opportunités rapidement ?</a:t>
            </a:r>
          </a:p>
          <a:p>
            <a:r>
              <a:rPr lang="fr-CA" b="1" dirty="0" smtClean="0"/>
              <a:t>Ai-je une connaissance suffisante de moi-même </a:t>
            </a:r>
            <a:r>
              <a:rPr lang="fr-CA" dirty="0" smtClean="0"/>
              <a:t>me permettant de comprendre à quoi je carbure réellement afin de ne pas transférer, au sein de mon établissement, ma propre insécurité ?</a:t>
            </a:r>
          </a:p>
          <a:p>
            <a:r>
              <a:rPr lang="fr-CA" b="1" dirty="0" smtClean="0"/>
              <a:t>Ai-je les outils nécessaires </a:t>
            </a:r>
            <a:r>
              <a:rPr lang="fr-CA" dirty="0" smtClean="0"/>
              <a:t>(temps de réflexion, temps de lecture, groupe de soutien, coach) me positionnant en apprentissage et, partant de là, m’aidant à nourrir mon propre développement et ma capacité à prendre une distance affective d’avec mon quotidien ?</a:t>
            </a:r>
            <a:endParaRPr lang="fr-CA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©Prospect </a:t>
            </a:r>
            <a:r>
              <a:rPr lang="en-US" dirty="0" err="1" smtClean="0"/>
              <a:t>Gestion</a:t>
            </a:r>
            <a:endParaRPr lang="en-US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4034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CA" dirty="0" smtClean="0"/>
              <a:t>Pour poursuivre la réflexion…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A" sz="3200" dirty="0" smtClean="0"/>
              <a:t>Un site web « </a:t>
            </a:r>
            <a:r>
              <a:rPr lang="fr-CA" sz="3200" b="1" dirty="0" smtClean="0">
                <a:hlinkClick r:id="rId2"/>
              </a:rPr>
              <a:t>Le temps de l’incertitude</a:t>
            </a:r>
            <a:r>
              <a:rPr lang="fr-CA" sz="3200" dirty="0" smtClean="0"/>
              <a:t> » pour des courts </a:t>
            </a:r>
            <a:r>
              <a:rPr lang="fr-CA" sz="3200" dirty="0" smtClean="0"/>
              <a:t>textes, </a:t>
            </a:r>
            <a:r>
              <a:rPr lang="fr-CA" sz="3200" dirty="0" smtClean="0"/>
              <a:t>des références de </a:t>
            </a:r>
            <a:r>
              <a:rPr lang="fr-CA" sz="3200" dirty="0" smtClean="0"/>
              <a:t>lecture et des </a:t>
            </a:r>
            <a:r>
              <a:rPr lang="fr-CA" sz="3200" smtClean="0"/>
              <a:t>suggestions d’ateliers.</a:t>
            </a:r>
            <a:endParaRPr lang="fr-CA" sz="3200" dirty="0" smtClean="0"/>
          </a:p>
          <a:p>
            <a:r>
              <a:rPr lang="fr-CA" sz="3200" dirty="0" smtClean="0"/>
              <a:t> Vous pouvez aussi me </a:t>
            </a:r>
            <a:r>
              <a:rPr lang="fr-CA" sz="3200" b="1" dirty="0" smtClean="0"/>
              <a:t>suivre sur Twitter </a:t>
            </a:r>
            <a:r>
              <a:rPr lang="fr-CA" sz="3200" dirty="0" smtClean="0"/>
              <a:t>« @</a:t>
            </a:r>
            <a:r>
              <a:rPr lang="fr-CA" sz="3200" dirty="0" err="1" smtClean="0"/>
              <a:t>marc_aurele</a:t>
            </a:r>
            <a:r>
              <a:rPr lang="fr-CA" sz="3200" dirty="0" smtClean="0"/>
              <a:t> ».</a:t>
            </a:r>
          </a:p>
          <a:p>
            <a:r>
              <a:rPr lang="fr-CA" sz="3200" dirty="0" smtClean="0"/>
              <a:t>Vous pouvez aussi </a:t>
            </a:r>
            <a:r>
              <a:rPr lang="fr-CA" sz="3200" b="1" dirty="0" smtClean="0"/>
              <a:t>m’écrire directement </a:t>
            </a:r>
            <a:r>
              <a:rPr lang="fr-CA" sz="3200" dirty="0" smtClean="0"/>
              <a:t>« raymondvail@videotron.ca ».</a:t>
            </a:r>
          </a:p>
          <a:p>
            <a:endParaRPr lang="fr-CA" sz="3200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©Prospect </a:t>
            </a:r>
            <a:r>
              <a:rPr lang="en-US" dirty="0" err="1" smtClean="0"/>
              <a:t>Gestion</a:t>
            </a:r>
            <a:endParaRPr lang="en-US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4528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</TotalTime>
  <Words>544</Words>
  <Application>Microsoft Office PowerPoint</Application>
  <PresentationFormat>Grand écran</PresentationFormat>
  <Paragraphs>58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Thème Office</vt:lpstr>
      <vt:lpstr>Exercer son leadership en contexte d’incertitude et d’ambiguïté</vt:lpstr>
      <vt:lpstr>Objectifs de cette « conférence »</vt:lpstr>
      <vt:lpstr>Éléments de contexte général</vt:lpstr>
      <vt:lpstr>Sources d’ambiguïté</vt:lpstr>
      <vt:lpstr>Le cheminement vers un réel leadership </vt:lpstr>
      <vt:lpstr>Les composantes du leadership</vt:lpstr>
      <vt:lpstr>Présentation PowerPoint</vt:lpstr>
      <vt:lpstr>Suis-je leader?</vt:lpstr>
      <vt:lpstr>Pour poursuivre la réflexion…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Exercer son leadership en contexte d’incertitude et d’ambiguïté</dc:title>
  <dc:creator>Raymond Vaillancourt</dc:creator>
  <cp:lastModifiedBy>Raymond Vaillancourt</cp:lastModifiedBy>
  <cp:revision>14</cp:revision>
  <dcterms:created xsi:type="dcterms:W3CDTF">2019-10-31T13:33:10Z</dcterms:created>
  <dcterms:modified xsi:type="dcterms:W3CDTF">2019-11-08T18:20:10Z</dcterms:modified>
</cp:coreProperties>
</file>